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2"/>
    <p:sldId id="268" r:id="rId3"/>
    <p:sldId id="275" r:id="rId4"/>
    <p:sldId id="271" r:id="rId5"/>
    <p:sldId id="280" r:id="rId6"/>
    <p:sldId id="272" r:id="rId7"/>
    <p:sldId id="270" r:id="rId8"/>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01A"/>
    <a:srgbClr val="E34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48"/>
  </p:normalViewPr>
  <p:slideViewPr>
    <p:cSldViewPr>
      <p:cViewPr>
        <p:scale>
          <a:sx n="60" d="100"/>
          <a:sy n="60" d="100"/>
        </p:scale>
        <p:origin x="2429"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C154A23E-9C7A-512E-6B50-579A06689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0"/>
            <a:ext cx="7560992" cy="106870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F957653C-F998-4AF2-867D-AF41E4F3AE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0"/>
            <a:ext cx="7556500" cy="10680700"/>
          </a:xfrm>
          <a:prstGeom prst="rect">
            <a:avLst/>
          </a:prstGeom>
        </p:spPr>
      </p:pic>
    </p:spTree>
    <p:extLst>
      <p:ext uri="{BB962C8B-B14F-4D97-AF65-F5344CB8AC3E}">
        <p14:creationId xmlns:p14="http://schemas.microsoft.com/office/powerpoint/2010/main" val="122411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Blank">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AE56CB81-412B-8344-D6F1-65C918C8F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49"/>
            <a:ext cx="7556499" cy="10680699"/>
          </a:xfrm>
          <a:prstGeom prst="rect">
            <a:avLst/>
          </a:prstGeom>
        </p:spPr>
      </p:pic>
    </p:spTree>
    <p:extLst>
      <p:ext uri="{BB962C8B-B14F-4D97-AF65-F5344CB8AC3E}">
        <p14:creationId xmlns:p14="http://schemas.microsoft.com/office/powerpoint/2010/main" val="167271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Blank">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FFAA814-6D6C-C9C7-B11E-5B4CC304CB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0"/>
            <a:ext cx="7556498" cy="10680698"/>
          </a:xfrm>
          <a:prstGeom prst="rect">
            <a:avLst/>
          </a:prstGeom>
        </p:spPr>
      </p:pic>
    </p:spTree>
    <p:extLst>
      <p:ext uri="{BB962C8B-B14F-4D97-AF65-F5344CB8AC3E}">
        <p14:creationId xmlns:p14="http://schemas.microsoft.com/office/powerpoint/2010/main" val="343235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Blank">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A418457-2122-39D9-3BE4-E2997AF37B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0"/>
            <a:ext cx="7556498" cy="10680698"/>
          </a:xfrm>
          <a:prstGeom prst="rect">
            <a:avLst/>
          </a:prstGeom>
        </p:spPr>
      </p:pic>
    </p:spTree>
    <p:extLst>
      <p:ext uri="{BB962C8B-B14F-4D97-AF65-F5344CB8AC3E}">
        <p14:creationId xmlns:p14="http://schemas.microsoft.com/office/powerpoint/2010/main" val="325825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1AEE60CC-B448-E81C-3875-22E0E800F8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0"/>
            <a:ext cx="7556498" cy="10680698"/>
          </a:xfrm>
          <a:prstGeom prst="rect">
            <a:avLst/>
          </a:prstGeom>
        </p:spPr>
      </p:pic>
    </p:spTree>
    <p:extLst>
      <p:ext uri="{BB962C8B-B14F-4D97-AF65-F5344CB8AC3E}">
        <p14:creationId xmlns:p14="http://schemas.microsoft.com/office/powerpoint/2010/main" val="221303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Blank">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053F72C3-39DD-1B0F-3C56-A4D7690396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0"/>
            <a:ext cx="7560992" cy="10687050"/>
          </a:xfrm>
          <a:prstGeom prst="rect">
            <a:avLst/>
          </a:prstGeom>
        </p:spPr>
      </p:pic>
    </p:spTree>
    <p:extLst>
      <p:ext uri="{BB962C8B-B14F-4D97-AF65-F5344CB8AC3E}">
        <p14:creationId xmlns:p14="http://schemas.microsoft.com/office/powerpoint/2010/main" val="230644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56300" y="3784394"/>
            <a:ext cx="5050248" cy="867410"/>
          </a:xfrm>
          <a:prstGeom prst="rect">
            <a:avLst/>
          </a:prstGeom>
        </p:spPr>
        <p:txBody>
          <a:bodyPr wrap="square" lIns="0" tIns="0" rIns="0" bIns="0">
            <a:spAutoFit/>
          </a:bodyPr>
          <a:lstStyle>
            <a:lvl1pPr>
              <a:defRPr sz="2800" b="1" i="0">
                <a:solidFill>
                  <a:schemeClr val="bg1"/>
                </a:solidFill>
                <a:latin typeface="Work Sans Bold Roman"/>
                <a:cs typeface="Work Sans Bold Roman"/>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C0EA80B-A834-C8C4-BEE2-276067380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610411" cy="10756900"/>
          </a:xfrm>
          <a:prstGeom prst="rect">
            <a:avLst/>
          </a:prstGeom>
        </p:spPr>
      </p:pic>
      <p:pic>
        <p:nvPicPr>
          <p:cNvPr id="1028" name="Picture 4">
            <a:extLst>
              <a:ext uri="{FF2B5EF4-FFF2-40B4-BE49-F238E27FC236}">
                <a16:creationId xmlns:a16="http://schemas.microsoft.com/office/drawing/2014/main" id="{B5B89AD8-7500-3F54-B455-07200FB11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94" r="16694"/>
          <a:stretch/>
        </p:blipFill>
        <p:spPr bwMode="auto">
          <a:xfrm>
            <a:off x="2863850" y="3778250"/>
            <a:ext cx="4235450" cy="4235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65A2745-F17F-211D-5A88-C9DE18037E9A}"/>
              </a:ext>
            </a:extLst>
          </p:cNvPr>
          <p:cNvSpPr txBox="1"/>
          <p:nvPr/>
        </p:nvSpPr>
        <p:spPr>
          <a:xfrm>
            <a:off x="817618" y="3352492"/>
            <a:ext cx="4191000" cy="851515"/>
          </a:xfrm>
          <a:prstGeom prst="rect">
            <a:avLst/>
          </a:prstGeom>
          <a:noFill/>
        </p:spPr>
        <p:txBody>
          <a:bodyPr wrap="square">
            <a:spAutoFit/>
          </a:bodyPr>
          <a:lstStyle/>
          <a:p>
            <a:pPr marL="12700">
              <a:lnSpc>
                <a:spcPct val="100000"/>
              </a:lnSpc>
              <a:spcBef>
                <a:spcPts val="775"/>
              </a:spcBef>
            </a:pPr>
            <a:r>
              <a:rPr lang="en-GB" sz="2800" b="1" dirty="0">
                <a:solidFill>
                  <a:schemeClr val="bg1"/>
                </a:solidFill>
                <a:latin typeface="Work Sans Bold Roman" pitchFamily="2" charset="77"/>
              </a:rPr>
              <a:t>Autum Term Newsletter </a:t>
            </a:r>
          </a:p>
          <a:p>
            <a:pPr marL="12700">
              <a:lnSpc>
                <a:spcPct val="100000"/>
              </a:lnSpc>
              <a:spcBef>
                <a:spcPts val="430"/>
              </a:spcBef>
            </a:pPr>
            <a:r>
              <a:rPr lang="en-GB" sz="1800" b="1" dirty="0">
                <a:solidFill>
                  <a:srgbClr val="BED01A"/>
                </a:solidFill>
                <a:latin typeface="Work Sans Bold Roman" pitchFamily="2" charset="77"/>
              </a:rPr>
              <a:t>2025</a:t>
            </a:r>
            <a:endParaRPr lang="en-GB" sz="1800" b="1" spc="-5" dirty="0">
              <a:solidFill>
                <a:srgbClr val="BED01A"/>
              </a:solidFill>
              <a:latin typeface="Work Sans Bold Roman" pitchFamily="2" charset="77"/>
            </a:endParaRPr>
          </a:p>
        </p:txBody>
      </p:sp>
      <p:pic>
        <p:nvPicPr>
          <p:cNvPr id="3" name="Picture 2">
            <a:extLst>
              <a:ext uri="{FF2B5EF4-FFF2-40B4-BE49-F238E27FC236}">
                <a16:creationId xmlns:a16="http://schemas.microsoft.com/office/drawing/2014/main" id="{5533E94E-6E19-2C4C-0435-2DB3C9205F25}"/>
              </a:ext>
            </a:extLst>
          </p:cNvPr>
          <p:cNvPicPr>
            <a:picLocks noChangeAspect="1"/>
          </p:cNvPicPr>
          <p:nvPr/>
        </p:nvPicPr>
        <p:blipFill>
          <a:blip r:embed="rId4"/>
          <a:stretch>
            <a:fillRect/>
          </a:stretch>
        </p:blipFill>
        <p:spPr>
          <a:xfrm>
            <a:off x="120650" y="241300"/>
            <a:ext cx="1393936" cy="1273277"/>
          </a:xfrm>
          <a:prstGeom prst="rect">
            <a:avLst/>
          </a:prstGeom>
        </p:spPr>
      </p:pic>
    </p:spTree>
    <p:extLst>
      <p:ext uri="{BB962C8B-B14F-4D97-AF65-F5344CB8AC3E}">
        <p14:creationId xmlns:p14="http://schemas.microsoft.com/office/powerpoint/2010/main" val="330558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F94F97D9-2242-DEAD-0509-9000F2AAD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
            <a:ext cx="7556500" cy="10680700"/>
          </a:xfrm>
          <a:prstGeom prst="rect">
            <a:avLst/>
          </a:prstGeom>
        </p:spPr>
      </p:pic>
      <p:sp>
        <p:nvSpPr>
          <p:cNvPr id="5" name="object 4">
            <a:extLst>
              <a:ext uri="{FF2B5EF4-FFF2-40B4-BE49-F238E27FC236}">
                <a16:creationId xmlns:a16="http://schemas.microsoft.com/office/drawing/2014/main" id="{AA72E4C5-731B-B745-D929-EC871962FEF0}"/>
              </a:ext>
            </a:extLst>
          </p:cNvPr>
          <p:cNvSpPr txBox="1"/>
          <p:nvPr/>
        </p:nvSpPr>
        <p:spPr>
          <a:xfrm>
            <a:off x="501650" y="1298308"/>
            <a:ext cx="4191000" cy="448136"/>
          </a:xfrm>
          <a:prstGeom prst="rect">
            <a:avLst/>
          </a:prstGeom>
        </p:spPr>
        <p:txBody>
          <a:bodyPr vert="horz" wrap="square" lIns="0" tIns="84455" rIns="0" bIns="0" rtlCol="0">
            <a:spAutoFit/>
          </a:bodyPr>
          <a:lstStyle/>
          <a:p>
            <a:pPr marL="12700" marR="5080">
              <a:lnSpc>
                <a:spcPts val="2790"/>
              </a:lnSpc>
              <a:spcBef>
                <a:spcPts val="665"/>
              </a:spcBef>
            </a:pPr>
            <a:r>
              <a:rPr lang="en-GB" sz="2800" b="1" dirty="0">
                <a:solidFill>
                  <a:srgbClr val="140E3C"/>
                </a:solidFill>
                <a:latin typeface="Work Sans Bold Roman"/>
                <a:cs typeface="Work Sans Bold Roman"/>
              </a:rPr>
              <a:t>In this terms newsletter</a:t>
            </a:r>
            <a:endParaRPr sz="2800" dirty="0">
              <a:latin typeface="Work Sans"/>
              <a:cs typeface="Work Sans"/>
            </a:endParaRPr>
          </a:p>
        </p:txBody>
      </p:sp>
      <p:pic>
        <p:nvPicPr>
          <p:cNvPr id="3" name="Picture 2">
            <a:extLst>
              <a:ext uri="{FF2B5EF4-FFF2-40B4-BE49-F238E27FC236}">
                <a16:creationId xmlns:a16="http://schemas.microsoft.com/office/drawing/2014/main" id="{BB901B98-4161-30CC-6B4A-1338CA5DAF6F}"/>
              </a:ext>
            </a:extLst>
          </p:cNvPr>
          <p:cNvPicPr>
            <a:picLocks noChangeAspect="1"/>
          </p:cNvPicPr>
          <p:nvPr/>
        </p:nvPicPr>
        <p:blipFill>
          <a:blip r:embed="rId3"/>
          <a:stretch>
            <a:fillRect/>
          </a:stretch>
        </p:blipFill>
        <p:spPr>
          <a:xfrm>
            <a:off x="196850" y="165100"/>
            <a:ext cx="1066800" cy="974458"/>
          </a:xfrm>
          <a:prstGeom prst="rect">
            <a:avLst/>
          </a:prstGeom>
        </p:spPr>
      </p:pic>
      <p:sp>
        <p:nvSpPr>
          <p:cNvPr id="6" name="TextBox 5">
            <a:extLst>
              <a:ext uri="{FF2B5EF4-FFF2-40B4-BE49-F238E27FC236}">
                <a16:creationId xmlns:a16="http://schemas.microsoft.com/office/drawing/2014/main" id="{8C91E91C-3127-F8AF-1F15-6295654FD734}"/>
              </a:ext>
            </a:extLst>
          </p:cNvPr>
          <p:cNvSpPr txBox="1"/>
          <p:nvPr/>
        </p:nvSpPr>
        <p:spPr>
          <a:xfrm>
            <a:off x="4006850" y="4584700"/>
            <a:ext cx="3276600" cy="1938992"/>
          </a:xfrm>
          <a:prstGeom prst="rect">
            <a:avLst/>
          </a:prstGeom>
          <a:noFill/>
        </p:spPr>
        <p:txBody>
          <a:bodyPr wrap="square" rtlCol="0">
            <a:spAutoFit/>
          </a:bodyPr>
          <a:lstStyle/>
          <a:p>
            <a:r>
              <a:rPr lang="en-GB" sz="2000" dirty="0"/>
              <a:t>In this terms newsletter:</a:t>
            </a:r>
          </a:p>
          <a:p>
            <a:endParaRPr lang="en-GB" sz="2000" dirty="0"/>
          </a:p>
          <a:p>
            <a:pPr marL="285750" indent="-285750">
              <a:buFont typeface="Wingdings" panose="05000000000000000000" pitchFamily="2" charset="2"/>
              <a:buChar char="Ø"/>
            </a:pPr>
            <a:r>
              <a:rPr lang="en-GB" sz="2000" dirty="0"/>
              <a:t>A message from SLT</a:t>
            </a:r>
          </a:p>
          <a:p>
            <a:pPr marL="285750" indent="-285750">
              <a:buFont typeface="Wingdings" panose="05000000000000000000" pitchFamily="2" charset="2"/>
              <a:buChar char="Ø"/>
            </a:pPr>
            <a:r>
              <a:rPr lang="en-GB" sz="2000" dirty="0"/>
              <a:t>Our Term in Photos</a:t>
            </a:r>
          </a:p>
          <a:p>
            <a:pPr marL="285750" indent="-285750">
              <a:buFont typeface="Wingdings" panose="05000000000000000000" pitchFamily="2" charset="2"/>
              <a:buChar char="Ø"/>
            </a:pPr>
            <a:r>
              <a:rPr lang="en-GB" sz="2000" dirty="0"/>
              <a:t>World Mental Health Day </a:t>
            </a:r>
          </a:p>
          <a:p>
            <a:pPr marL="285750" indent="-285750">
              <a:buFont typeface="Wingdings" panose="05000000000000000000" pitchFamily="2" charset="2"/>
              <a:buChar char="Ø"/>
            </a:pPr>
            <a:r>
              <a:rPr lang="en-GB" sz="2000" dirty="0"/>
              <a:t>SMSC Events</a:t>
            </a:r>
          </a:p>
        </p:txBody>
      </p:sp>
    </p:spTree>
    <p:extLst>
      <p:ext uri="{BB962C8B-B14F-4D97-AF65-F5344CB8AC3E}">
        <p14:creationId xmlns:p14="http://schemas.microsoft.com/office/powerpoint/2010/main" val="192500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kground pattern&#10;&#10;Description automatically generated with low confidence">
            <a:extLst>
              <a:ext uri="{FF2B5EF4-FFF2-40B4-BE49-F238E27FC236}">
                <a16:creationId xmlns:a16="http://schemas.microsoft.com/office/drawing/2014/main" id="{DA5BF77B-78EE-9F5C-78AA-340007EB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7610411" cy="10756900"/>
          </a:xfrm>
          <a:prstGeom prst="rect">
            <a:avLst/>
          </a:prstGeom>
        </p:spPr>
      </p:pic>
      <p:pic>
        <p:nvPicPr>
          <p:cNvPr id="2" name="Picture 1">
            <a:extLst>
              <a:ext uri="{FF2B5EF4-FFF2-40B4-BE49-F238E27FC236}">
                <a16:creationId xmlns:a16="http://schemas.microsoft.com/office/drawing/2014/main" id="{8FFA2733-4F22-7B57-9727-6F33082E281C}"/>
              </a:ext>
            </a:extLst>
          </p:cNvPr>
          <p:cNvPicPr>
            <a:picLocks noChangeAspect="1"/>
          </p:cNvPicPr>
          <p:nvPr/>
        </p:nvPicPr>
        <p:blipFill>
          <a:blip r:embed="rId3"/>
          <a:stretch>
            <a:fillRect/>
          </a:stretch>
        </p:blipFill>
        <p:spPr>
          <a:xfrm>
            <a:off x="27885" y="45590"/>
            <a:ext cx="1393936" cy="1273277"/>
          </a:xfrm>
          <a:prstGeom prst="rect">
            <a:avLst/>
          </a:prstGeom>
        </p:spPr>
      </p:pic>
      <p:sp>
        <p:nvSpPr>
          <p:cNvPr id="15" name="object 6">
            <a:extLst>
              <a:ext uri="{FF2B5EF4-FFF2-40B4-BE49-F238E27FC236}">
                <a16:creationId xmlns:a16="http://schemas.microsoft.com/office/drawing/2014/main" id="{371281E7-C5F1-1045-6D0D-9332C0C66F37}"/>
              </a:ext>
            </a:extLst>
          </p:cNvPr>
          <p:cNvSpPr txBox="1"/>
          <p:nvPr/>
        </p:nvSpPr>
        <p:spPr>
          <a:xfrm>
            <a:off x="400063" y="1427957"/>
            <a:ext cx="6613098" cy="448136"/>
          </a:xfrm>
          <a:prstGeom prst="rect">
            <a:avLst/>
          </a:prstGeom>
        </p:spPr>
        <p:txBody>
          <a:bodyPr vert="horz" wrap="square" lIns="0" tIns="84455" rIns="0" bIns="0" rtlCol="0">
            <a:spAutoFit/>
          </a:bodyPr>
          <a:lstStyle/>
          <a:p>
            <a:pPr marL="12700" marR="5080">
              <a:lnSpc>
                <a:spcPts val="2790"/>
              </a:lnSpc>
              <a:spcBef>
                <a:spcPts val="665"/>
              </a:spcBef>
            </a:pPr>
            <a:r>
              <a:rPr lang="en-GB" sz="2800" b="1" dirty="0">
                <a:solidFill>
                  <a:srgbClr val="140E3C"/>
                </a:solidFill>
                <a:latin typeface="Work Sans Bold Roman"/>
                <a:cs typeface="Work Sans Bold Roman"/>
              </a:rPr>
              <a:t>A Message From The SLT Team</a:t>
            </a:r>
            <a:endParaRPr sz="2800" dirty="0">
              <a:latin typeface="Work Sans"/>
              <a:cs typeface="Work Sans"/>
            </a:endParaRPr>
          </a:p>
        </p:txBody>
      </p:sp>
      <p:sp>
        <p:nvSpPr>
          <p:cNvPr id="4" name="TextBox 3">
            <a:extLst>
              <a:ext uri="{FF2B5EF4-FFF2-40B4-BE49-F238E27FC236}">
                <a16:creationId xmlns:a16="http://schemas.microsoft.com/office/drawing/2014/main" id="{4AF5DB2F-FA6E-DAD3-45AC-CC92428E7E3E}"/>
              </a:ext>
            </a:extLst>
          </p:cNvPr>
          <p:cNvSpPr txBox="1"/>
          <p:nvPr/>
        </p:nvSpPr>
        <p:spPr>
          <a:xfrm>
            <a:off x="400063" y="2083596"/>
            <a:ext cx="6980128" cy="8402300"/>
          </a:xfrm>
          <a:prstGeom prst="rect">
            <a:avLst/>
          </a:prstGeom>
          <a:noFill/>
        </p:spPr>
        <p:txBody>
          <a:bodyPr wrap="square">
            <a:spAutoFit/>
          </a:bodyPr>
          <a:lstStyle/>
          <a:p>
            <a:r>
              <a:rPr lang="en-GB" dirty="0"/>
              <a:t>It has been a busy but exciting Autumn term here at Crookhey Hall School. We are incredibly proud of how well our pupils settled back into school life after the summer break. Their enthusiasm, resilience, and positive attitudes have been wonderful to see, and we are delighted with the strong start they have made.</a:t>
            </a:r>
          </a:p>
          <a:p>
            <a:r>
              <a:rPr lang="en-GB" dirty="0"/>
              <a:t>We are also pleased to welcome our new students, who have settled in brilliantly. It has been lovely watching them build new friendships, learn routines, and become part of our school community.</a:t>
            </a:r>
          </a:p>
          <a:p>
            <a:r>
              <a:rPr lang="en-GB" dirty="0"/>
              <a:t>This term has been packed with learning. Pupils have been working hard across all subjects, and it has been fantastic to see their confidence and skills grow. Our dedicated staff team continue to plan and deliver lessons that support every child to achieve their best.</a:t>
            </a:r>
          </a:p>
          <a:p>
            <a:r>
              <a:rPr lang="en-GB" dirty="0"/>
              <a:t>We’ve also enjoyed a range of valuable SMSC (spiritual, moral, social, and cultural) opportunities. These experiences help pupils develop a deeper understanding of themselves and others while exploring the wider world around them. Moments like these are an important part of school life and help our pupils grow into kind, thoughtful, and respectful young people.</a:t>
            </a:r>
          </a:p>
          <a:p>
            <a:r>
              <a:rPr lang="en-GB" dirty="0"/>
              <a:t>We would also like to share some exciting news about our leadership team. This term, we welcome </a:t>
            </a:r>
            <a:r>
              <a:rPr lang="en-GB" b="1" dirty="0"/>
              <a:t>Hannah Heys</a:t>
            </a:r>
            <a:r>
              <a:rPr lang="en-GB" dirty="0"/>
              <a:t> and </a:t>
            </a:r>
            <a:r>
              <a:rPr lang="en-GB" b="1" dirty="0"/>
              <a:t>Katie Roskell</a:t>
            </a:r>
            <a:r>
              <a:rPr lang="en-GB" dirty="0"/>
              <a:t> as our new Assistant Heads. They bring a wealth of experience and enthusiasm to their roles, and we are delighted to have them join the Senior Leadership Team. We know they will make a positive impact on our school community and support our ongoing work to help every child thrive.</a:t>
            </a:r>
          </a:p>
          <a:p>
            <a:r>
              <a:rPr lang="en-GB" dirty="0"/>
              <a:t>As we reach the end of Autumn term, we look forward to the weeks ahead. With the changing season bringing cooler days and new opportunities, we have plenty of learning, activities, and experiences planned to keep our pupils engaged and inspired.</a:t>
            </a:r>
          </a:p>
          <a:p>
            <a:endParaRPr lang="en-GB" dirty="0"/>
          </a:p>
          <a:p>
            <a:pPr algn="ctr"/>
            <a:r>
              <a:rPr lang="en-GB" b="1" dirty="0"/>
              <a:t>Thank you for your continued support. It truly makes a difference. </a:t>
            </a:r>
          </a:p>
        </p:txBody>
      </p:sp>
    </p:spTree>
    <p:extLst>
      <p:ext uri="{BB962C8B-B14F-4D97-AF65-F5344CB8AC3E}">
        <p14:creationId xmlns:p14="http://schemas.microsoft.com/office/powerpoint/2010/main" val="91846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FF71018C-8BAF-8BAC-EF8B-4947D2FF1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 y="-68942"/>
            <a:ext cx="7610410" cy="10756899"/>
          </a:xfrm>
          <a:prstGeom prst="rect">
            <a:avLst/>
          </a:prstGeom>
        </p:spPr>
      </p:pic>
      <p:sp>
        <p:nvSpPr>
          <p:cNvPr id="4" name="object 6">
            <a:extLst>
              <a:ext uri="{FF2B5EF4-FFF2-40B4-BE49-F238E27FC236}">
                <a16:creationId xmlns:a16="http://schemas.microsoft.com/office/drawing/2014/main" id="{B072E7B6-2EA2-9B17-C7B0-BF3E0A895F96}"/>
              </a:ext>
            </a:extLst>
          </p:cNvPr>
          <p:cNvSpPr txBox="1"/>
          <p:nvPr/>
        </p:nvSpPr>
        <p:spPr>
          <a:xfrm>
            <a:off x="209830" y="1518565"/>
            <a:ext cx="5281077" cy="448136"/>
          </a:xfrm>
          <a:prstGeom prst="rect">
            <a:avLst/>
          </a:prstGeom>
        </p:spPr>
        <p:txBody>
          <a:bodyPr vert="horz" wrap="square" lIns="0" tIns="84455" rIns="0" bIns="0" rtlCol="0">
            <a:spAutoFit/>
          </a:bodyPr>
          <a:lstStyle/>
          <a:p>
            <a:pPr marL="12700" marR="725805">
              <a:lnSpc>
                <a:spcPts val="2790"/>
              </a:lnSpc>
              <a:spcBef>
                <a:spcPts val="665"/>
              </a:spcBef>
            </a:pPr>
            <a:r>
              <a:rPr lang="en-GB" sz="2800" b="1" dirty="0">
                <a:solidFill>
                  <a:srgbClr val="140E3C"/>
                </a:solidFill>
                <a:latin typeface="Work Sans Bold Roman"/>
                <a:cs typeface="Work Sans"/>
              </a:rPr>
              <a:t>Our Term in Photos</a:t>
            </a:r>
            <a:endParaRPr sz="2800" dirty="0">
              <a:latin typeface="Work Sans"/>
              <a:cs typeface="Work Sans"/>
            </a:endParaRPr>
          </a:p>
        </p:txBody>
      </p:sp>
      <p:pic>
        <p:nvPicPr>
          <p:cNvPr id="2" name="Picture 1">
            <a:extLst>
              <a:ext uri="{FF2B5EF4-FFF2-40B4-BE49-F238E27FC236}">
                <a16:creationId xmlns:a16="http://schemas.microsoft.com/office/drawing/2014/main" id="{A8007631-5F05-5D30-5B6B-A0A8E874358D}"/>
              </a:ext>
            </a:extLst>
          </p:cNvPr>
          <p:cNvPicPr>
            <a:picLocks noChangeAspect="1"/>
          </p:cNvPicPr>
          <p:nvPr/>
        </p:nvPicPr>
        <p:blipFill>
          <a:blip r:embed="rId3"/>
          <a:stretch>
            <a:fillRect/>
          </a:stretch>
        </p:blipFill>
        <p:spPr>
          <a:xfrm>
            <a:off x="120650" y="88989"/>
            <a:ext cx="1393936" cy="1273277"/>
          </a:xfrm>
          <a:prstGeom prst="rect">
            <a:avLst/>
          </a:prstGeom>
        </p:spPr>
      </p:pic>
      <p:pic>
        <p:nvPicPr>
          <p:cNvPr id="6" name="Picture 5">
            <a:extLst>
              <a:ext uri="{FF2B5EF4-FFF2-40B4-BE49-F238E27FC236}">
                <a16:creationId xmlns:a16="http://schemas.microsoft.com/office/drawing/2014/main" id="{B486CCD2-4381-7193-A59F-E16F250F23E2}"/>
              </a:ext>
            </a:extLst>
          </p:cNvPr>
          <p:cNvPicPr>
            <a:picLocks noChangeAspect="1"/>
          </p:cNvPicPr>
          <p:nvPr/>
        </p:nvPicPr>
        <p:blipFill>
          <a:blip r:embed="rId4"/>
          <a:srcRect l="5125" t="3998" r="54035" b="25646"/>
          <a:stretch/>
        </p:blipFill>
        <p:spPr>
          <a:xfrm>
            <a:off x="387350" y="2415251"/>
            <a:ext cx="3086100" cy="1981200"/>
          </a:xfrm>
          <a:prstGeom prst="rect">
            <a:avLst/>
          </a:prstGeom>
        </p:spPr>
      </p:pic>
      <p:pic>
        <p:nvPicPr>
          <p:cNvPr id="10" name="Picture 9">
            <a:extLst>
              <a:ext uri="{FF2B5EF4-FFF2-40B4-BE49-F238E27FC236}">
                <a16:creationId xmlns:a16="http://schemas.microsoft.com/office/drawing/2014/main" id="{1559CFA3-E7F9-BF16-D944-A9AB5FA9BEDC}"/>
              </a:ext>
            </a:extLst>
          </p:cNvPr>
          <p:cNvPicPr>
            <a:picLocks noChangeAspect="1"/>
          </p:cNvPicPr>
          <p:nvPr/>
        </p:nvPicPr>
        <p:blipFill>
          <a:blip r:embed="rId5" cstate="print">
            <a:extLst>
              <a:ext uri="{28A0092B-C50C-407E-A947-70E740481C1C}">
                <a14:useLocalDpi xmlns:a14="http://schemas.microsoft.com/office/drawing/2010/main" val="0"/>
              </a:ext>
            </a:extLst>
          </a:blip>
          <a:srcRect l="8499" r="8499"/>
          <a:stretch/>
        </p:blipFill>
        <p:spPr>
          <a:xfrm rot="5400000">
            <a:off x="3663375" y="6524506"/>
            <a:ext cx="3438585" cy="3807005"/>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4F1BB7E0-4EC0-4DE4-EA16-9B41687524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152" y="2146299"/>
            <a:ext cx="4064001" cy="3048001"/>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2D4D8C64-77D5-5450-2E7F-27DB6A8C5E69}"/>
              </a:ext>
            </a:extLst>
          </p:cNvPr>
          <p:cNvSpPr txBox="1"/>
          <p:nvPr/>
        </p:nvSpPr>
        <p:spPr>
          <a:xfrm>
            <a:off x="187152" y="7259661"/>
            <a:ext cx="3239126" cy="2031325"/>
          </a:xfrm>
          <a:prstGeom prst="rect">
            <a:avLst/>
          </a:prstGeom>
          <a:noFill/>
        </p:spPr>
        <p:txBody>
          <a:bodyPr wrap="square">
            <a:spAutoFit/>
          </a:bodyPr>
          <a:lstStyle/>
          <a:p>
            <a:pPr>
              <a:buNone/>
            </a:pPr>
            <a:r>
              <a:rPr lang="en-GB" dirty="0">
                <a:latin typeface="Aptos" panose="020B0004020202020204" pitchFamily="34" charset="0"/>
                <a:ea typeface="Times New Roman" panose="02020603050405020304" pitchFamily="18" charset="0"/>
                <a:cs typeface="Aptos" panose="020B0004020202020204" pitchFamily="34" charset="0"/>
              </a:rPr>
              <a:t>We had a representative from The ‘Oddballs’ Charity come to visit us and present an assembly about how important it is to know your body and regularly check yourself. </a:t>
            </a:r>
            <a:endParaRPr lang="en-GB" dirty="0">
              <a:latin typeface="Aptos" panose="020B0004020202020204" pitchFamily="34" charset="0"/>
              <a:ea typeface="Aptos" panose="020B0004020202020204" pitchFamily="34" charset="0"/>
              <a:cs typeface="Aptos" panose="020B0004020202020204" pitchFamily="34" charset="0"/>
            </a:endParaRPr>
          </a:p>
        </p:txBody>
      </p:sp>
      <p:sp>
        <p:nvSpPr>
          <p:cNvPr id="11" name="TextBox 10">
            <a:extLst>
              <a:ext uri="{FF2B5EF4-FFF2-40B4-BE49-F238E27FC236}">
                <a16:creationId xmlns:a16="http://schemas.microsoft.com/office/drawing/2014/main" id="{F66473D6-A938-B6C1-897A-93E9AE992C6C}"/>
              </a:ext>
            </a:extLst>
          </p:cNvPr>
          <p:cNvSpPr txBox="1"/>
          <p:nvPr/>
        </p:nvSpPr>
        <p:spPr>
          <a:xfrm>
            <a:off x="4451351" y="2507357"/>
            <a:ext cx="3289298" cy="1754326"/>
          </a:xfrm>
          <a:prstGeom prst="rect">
            <a:avLst/>
          </a:prstGeom>
          <a:noFill/>
        </p:spPr>
        <p:txBody>
          <a:bodyPr wrap="square">
            <a:spAutoFit/>
          </a:bodyPr>
          <a:lstStyle/>
          <a:p>
            <a:r>
              <a:rPr lang="en-GB" dirty="0">
                <a:latin typeface="Aptos" panose="020B0004020202020204" pitchFamily="34" charset="0"/>
              </a:rPr>
              <a:t>This term our Outdoor Education groups work hard to complete their first six principles of boxing! </a:t>
            </a:r>
          </a:p>
          <a:p>
            <a:r>
              <a:rPr lang="en-GB" dirty="0">
                <a:latin typeface="Aptos" panose="020B0004020202020204" pitchFamily="34" charset="0"/>
              </a:rPr>
              <a:t>They have well and truly earned their awards! </a:t>
            </a:r>
          </a:p>
        </p:txBody>
      </p:sp>
    </p:spTree>
    <p:extLst>
      <p:ext uri="{BB962C8B-B14F-4D97-AF65-F5344CB8AC3E}">
        <p14:creationId xmlns:p14="http://schemas.microsoft.com/office/powerpoint/2010/main" val="2867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F423B-CD77-B848-F5C2-A4FA01058AAE}"/>
            </a:ext>
          </a:extLst>
        </p:cNvPr>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06147526-46AA-2D1D-D2AC-BC217DBD0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 y="-68942"/>
            <a:ext cx="7610410" cy="10756899"/>
          </a:xfrm>
          <a:prstGeom prst="rect">
            <a:avLst/>
          </a:prstGeom>
        </p:spPr>
      </p:pic>
      <p:pic>
        <p:nvPicPr>
          <p:cNvPr id="2" name="Picture 1">
            <a:extLst>
              <a:ext uri="{FF2B5EF4-FFF2-40B4-BE49-F238E27FC236}">
                <a16:creationId xmlns:a16="http://schemas.microsoft.com/office/drawing/2014/main" id="{6E27DE07-EAE7-89A5-93E5-C67640F779BF}"/>
              </a:ext>
            </a:extLst>
          </p:cNvPr>
          <p:cNvPicPr>
            <a:picLocks noChangeAspect="1"/>
          </p:cNvPicPr>
          <p:nvPr/>
        </p:nvPicPr>
        <p:blipFill>
          <a:blip r:embed="rId3"/>
          <a:stretch>
            <a:fillRect/>
          </a:stretch>
        </p:blipFill>
        <p:spPr>
          <a:xfrm>
            <a:off x="120650" y="88989"/>
            <a:ext cx="1393936" cy="1273277"/>
          </a:xfrm>
          <a:prstGeom prst="rect">
            <a:avLst/>
          </a:prstGeom>
        </p:spPr>
      </p:pic>
      <p:pic>
        <p:nvPicPr>
          <p:cNvPr id="6" name="Picture 5">
            <a:extLst>
              <a:ext uri="{FF2B5EF4-FFF2-40B4-BE49-F238E27FC236}">
                <a16:creationId xmlns:a16="http://schemas.microsoft.com/office/drawing/2014/main" id="{5063E5F6-1B22-FD1A-2FF4-74E34A426BDD}"/>
              </a:ext>
            </a:extLst>
          </p:cNvPr>
          <p:cNvPicPr>
            <a:picLocks noChangeAspect="1"/>
          </p:cNvPicPr>
          <p:nvPr/>
        </p:nvPicPr>
        <p:blipFill>
          <a:blip r:embed="rId4" cstate="print">
            <a:extLst>
              <a:ext uri="{28A0092B-C50C-407E-A947-70E740481C1C}">
                <a14:useLocalDpi xmlns:a14="http://schemas.microsoft.com/office/drawing/2010/main" val="0"/>
              </a:ext>
            </a:extLst>
          </a:blip>
          <a:srcRect t="7667" b="7667"/>
          <a:stretch/>
        </p:blipFill>
        <p:spPr>
          <a:xfrm>
            <a:off x="387349" y="2415250"/>
            <a:ext cx="4091511" cy="2626649"/>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36DB658F-DE44-947C-C5BB-9D966FAC77BF}"/>
              </a:ext>
            </a:extLst>
          </p:cNvPr>
          <p:cNvPicPr>
            <a:picLocks noChangeAspect="1"/>
          </p:cNvPicPr>
          <p:nvPr/>
        </p:nvPicPr>
        <p:blipFill>
          <a:blip r:embed="rId5" cstate="print">
            <a:extLst>
              <a:ext uri="{28A0092B-C50C-407E-A947-70E740481C1C}">
                <a14:useLocalDpi xmlns:a14="http://schemas.microsoft.com/office/drawing/2010/main" val="0"/>
              </a:ext>
            </a:extLst>
          </a:blip>
          <a:srcRect l="16153" r="16153"/>
          <a:stretch/>
        </p:blipFill>
        <p:spPr>
          <a:xfrm rot="5400000">
            <a:off x="4030747" y="6903952"/>
            <a:ext cx="3352801" cy="3286297"/>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6CFF063F-7C32-8C7F-7AEA-19641F18F972}"/>
              </a:ext>
            </a:extLst>
          </p:cNvPr>
          <p:cNvSpPr txBox="1"/>
          <p:nvPr/>
        </p:nvSpPr>
        <p:spPr>
          <a:xfrm>
            <a:off x="101600" y="6870700"/>
            <a:ext cx="3962400" cy="3416320"/>
          </a:xfrm>
          <a:prstGeom prst="rect">
            <a:avLst/>
          </a:prstGeom>
          <a:noFill/>
        </p:spPr>
        <p:txBody>
          <a:bodyPr wrap="square">
            <a:spAutoFit/>
          </a:bodyPr>
          <a:lstStyle/>
          <a:p>
            <a:pPr>
              <a:buNone/>
            </a:pPr>
            <a:r>
              <a:rPr lang="en-GB" dirty="0">
                <a:latin typeface="Aptos" panose="020B0004020202020204" pitchFamily="34" charset="0"/>
                <a:ea typeface="Aptos" panose="020B0004020202020204" pitchFamily="34" charset="0"/>
                <a:cs typeface="Aptos" panose="020B0004020202020204" pitchFamily="34" charset="0"/>
              </a:rPr>
              <a:t>We all followed this years theme and ‘wore something yellow’. It was important for students to take part as it helped them understand and manage their emotions, encouraged them to talk openly about how they feel, built empathy for others, promoted lifelong wellbeing habits, and supported a positive, caring school culture.</a:t>
            </a:r>
          </a:p>
          <a:p>
            <a:pPr>
              <a:buNone/>
            </a:pPr>
            <a:r>
              <a:rPr lang="en-GB" dirty="0">
                <a:latin typeface="Aptos" panose="020B0004020202020204" pitchFamily="34" charset="0"/>
                <a:ea typeface="Aptos" panose="020B0004020202020204" pitchFamily="34" charset="0"/>
                <a:cs typeface="Aptos" panose="020B0004020202020204" pitchFamily="34" charset="0"/>
              </a:rPr>
              <a:t>It was also a great day for self-expression.</a:t>
            </a:r>
          </a:p>
        </p:txBody>
      </p:sp>
      <p:sp>
        <p:nvSpPr>
          <p:cNvPr id="11" name="TextBox 10">
            <a:extLst>
              <a:ext uri="{FF2B5EF4-FFF2-40B4-BE49-F238E27FC236}">
                <a16:creationId xmlns:a16="http://schemas.microsoft.com/office/drawing/2014/main" id="{0B2AE508-BC84-CAF6-8A30-ED74346E465B}"/>
              </a:ext>
            </a:extLst>
          </p:cNvPr>
          <p:cNvSpPr txBox="1"/>
          <p:nvPr/>
        </p:nvSpPr>
        <p:spPr>
          <a:xfrm>
            <a:off x="4692649" y="2507357"/>
            <a:ext cx="3047999" cy="2308324"/>
          </a:xfrm>
          <a:prstGeom prst="rect">
            <a:avLst/>
          </a:prstGeom>
          <a:noFill/>
        </p:spPr>
        <p:txBody>
          <a:bodyPr wrap="square">
            <a:spAutoFit/>
          </a:bodyPr>
          <a:lstStyle/>
          <a:p>
            <a:r>
              <a:rPr lang="en-GB" dirty="0">
                <a:latin typeface="Aptos" panose="020B0004020202020204" pitchFamily="34" charset="0"/>
              </a:rPr>
              <a:t>We celebrated World Mental Health Week, it reminded everyone to prioritise wellbeing, seek support when needed, and look out for others.</a:t>
            </a:r>
          </a:p>
          <a:p>
            <a:r>
              <a:rPr lang="en-GB" dirty="0">
                <a:latin typeface="Aptos" panose="020B0004020202020204" pitchFamily="34" charset="0"/>
              </a:rPr>
              <a:t>Thank you Miss Bramwell for taking the lead.</a:t>
            </a:r>
          </a:p>
        </p:txBody>
      </p:sp>
      <p:sp>
        <p:nvSpPr>
          <p:cNvPr id="7" name="object 6">
            <a:extLst>
              <a:ext uri="{FF2B5EF4-FFF2-40B4-BE49-F238E27FC236}">
                <a16:creationId xmlns:a16="http://schemas.microsoft.com/office/drawing/2014/main" id="{E275C640-2114-C77C-3EF4-54B9225FB842}"/>
              </a:ext>
            </a:extLst>
          </p:cNvPr>
          <p:cNvSpPr txBox="1"/>
          <p:nvPr/>
        </p:nvSpPr>
        <p:spPr>
          <a:xfrm>
            <a:off x="387349" y="1520197"/>
            <a:ext cx="5281077" cy="448136"/>
          </a:xfrm>
          <a:prstGeom prst="rect">
            <a:avLst/>
          </a:prstGeom>
        </p:spPr>
        <p:txBody>
          <a:bodyPr vert="horz" wrap="square" lIns="0" tIns="84455" rIns="0" bIns="0" rtlCol="0">
            <a:spAutoFit/>
          </a:bodyPr>
          <a:lstStyle/>
          <a:p>
            <a:pPr marL="12700" marR="725805">
              <a:lnSpc>
                <a:spcPts val="2790"/>
              </a:lnSpc>
              <a:spcBef>
                <a:spcPts val="665"/>
              </a:spcBef>
            </a:pPr>
            <a:r>
              <a:rPr lang="en-GB" sz="2800" b="1" dirty="0">
                <a:solidFill>
                  <a:srgbClr val="140E3C"/>
                </a:solidFill>
                <a:latin typeface="Work Sans Bold Roman"/>
                <a:cs typeface="Work Sans"/>
              </a:rPr>
              <a:t>World Mental Health Day</a:t>
            </a:r>
            <a:endParaRPr sz="2800" dirty="0">
              <a:latin typeface="Work Sans"/>
              <a:cs typeface="Work Sans"/>
            </a:endParaRPr>
          </a:p>
        </p:txBody>
      </p:sp>
    </p:spTree>
    <p:extLst>
      <p:ext uri="{BB962C8B-B14F-4D97-AF65-F5344CB8AC3E}">
        <p14:creationId xmlns:p14="http://schemas.microsoft.com/office/powerpoint/2010/main" val="40636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AFC2BAFD-4258-C781-6C96-85A1F54C6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
            <a:ext cx="7664450" cy="10680700"/>
          </a:xfrm>
          <a:prstGeom prst="rect">
            <a:avLst/>
          </a:prstGeom>
        </p:spPr>
      </p:pic>
      <p:grpSp>
        <p:nvGrpSpPr>
          <p:cNvPr id="4" name="Group 3">
            <a:extLst>
              <a:ext uri="{FF2B5EF4-FFF2-40B4-BE49-F238E27FC236}">
                <a16:creationId xmlns:a16="http://schemas.microsoft.com/office/drawing/2014/main" id="{D1DC37FE-C1F1-C709-B546-DB2461C346D5}"/>
              </a:ext>
            </a:extLst>
          </p:cNvPr>
          <p:cNvGrpSpPr/>
          <p:nvPr/>
        </p:nvGrpSpPr>
        <p:grpSpPr>
          <a:xfrm>
            <a:off x="328415" y="1553395"/>
            <a:ext cx="6906018" cy="4269887"/>
            <a:chOff x="441603" y="1448232"/>
            <a:chExt cx="6906018" cy="2517969"/>
          </a:xfrm>
        </p:grpSpPr>
        <p:sp>
          <p:nvSpPr>
            <p:cNvPr id="5" name="object 4">
              <a:extLst>
                <a:ext uri="{FF2B5EF4-FFF2-40B4-BE49-F238E27FC236}">
                  <a16:creationId xmlns:a16="http://schemas.microsoft.com/office/drawing/2014/main" id="{BA6B81B7-F38A-18E9-054E-D54368728309}"/>
                </a:ext>
              </a:extLst>
            </p:cNvPr>
            <p:cNvSpPr txBox="1"/>
            <p:nvPr/>
          </p:nvSpPr>
          <p:spPr>
            <a:xfrm>
              <a:off x="441603" y="1448232"/>
              <a:ext cx="3009265" cy="455633"/>
            </a:xfrm>
            <a:prstGeom prst="rect">
              <a:avLst/>
            </a:prstGeom>
          </p:spPr>
          <p:txBody>
            <a:bodyPr vert="horz" wrap="square" lIns="0" tIns="84455" rIns="0" bIns="0" rtlCol="0">
              <a:spAutoFit/>
            </a:bodyPr>
            <a:lstStyle/>
            <a:p>
              <a:pPr marL="12700" marR="5080">
                <a:lnSpc>
                  <a:spcPts val="2790"/>
                </a:lnSpc>
                <a:spcBef>
                  <a:spcPts val="665"/>
                </a:spcBef>
              </a:pPr>
              <a:r>
                <a:rPr lang="en-GB" sz="2800" b="1" dirty="0">
                  <a:solidFill>
                    <a:srgbClr val="140E3C"/>
                  </a:solidFill>
                  <a:latin typeface="Work Sans Bold Roman"/>
                  <a:cs typeface="Work Sans"/>
                </a:rPr>
                <a:t>SMSC events</a:t>
              </a:r>
              <a:endParaRPr sz="2800" dirty="0">
                <a:latin typeface="Work Sans"/>
                <a:cs typeface="Work Sans"/>
              </a:endParaRPr>
            </a:p>
            <a:p>
              <a:pPr marL="12700">
                <a:lnSpc>
                  <a:spcPct val="100000"/>
                </a:lnSpc>
                <a:spcBef>
                  <a:spcPts val="440"/>
                </a:spcBef>
              </a:pPr>
              <a:endParaRPr sz="1800" dirty="0">
                <a:solidFill>
                  <a:srgbClr val="BED01A"/>
                </a:solidFill>
                <a:latin typeface="Work Sans"/>
                <a:cs typeface="Work Sans"/>
              </a:endParaRPr>
            </a:p>
          </p:txBody>
        </p:sp>
        <p:sp>
          <p:nvSpPr>
            <p:cNvPr id="6" name="object 5">
              <a:extLst>
                <a:ext uri="{FF2B5EF4-FFF2-40B4-BE49-F238E27FC236}">
                  <a16:creationId xmlns:a16="http://schemas.microsoft.com/office/drawing/2014/main" id="{0B3E510A-431D-F0FE-DD32-7DFEB6BE936B}"/>
                </a:ext>
              </a:extLst>
            </p:cNvPr>
            <p:cNvSpPr txBox="1"/>
            <p:nvPr/>
          </p:nvSpPr>
          <p:spPr>
            <a:xfrm>
              <a:off x="3894351" y="1747300"/>
              <a:ext cx="3009265" cy="213637"/>
            </a:xfrm>
            <a:prstGeom prst="rect">
              <a:avLst/>
            </a:prstGeom>
          </p:spPr>
          <p:txBody>
            <a:bodyPr vert="horz" wrap="square" lIns="0" tIns="84455" rIns="0" bIns="0" rtlCol="0">
              <a:spAutoFit/>
            </a:bodyPr>
            <a:lstStyle/>
            <a:p>
              <a:pPr marL="12700">
                <a:lnSpc>
                  <a:spcPct val="100000"/>
                </a:lnSpc>
                <a:spcBef>
                  <a:spcPts val="440"/>
                </a:spcBef>
              </a:pPr>
              <a:endParaRPr sz="1800" dirty="0">
                <a:solidFill>
                  <a:srgbClr val="BED01A"/>
                </a:solidFill>
                <a:latin typeface="Work Sans"/>
                <a:cs typeface="Work Sans"/>
              </a:endParaRPr>
            </a:p>
          </p:txBody>
        </p:sp>
        <p:sp>
          <p:nvSpPr>
            <p:cNvPr id="13" name="object 12">
              <a:extLst>
                <a:ext uri="{FF2B5EF4-FFF2-40B4-BE49-F238E27FC236}">
                  <a16:creationId xmlns:a16="http://schemas.microsoft.com/office/drawing/2014/main" id="{48A163B0-DE6D-3D23-5EE0-29F5C06A4984}"/>
                </a:ext>
              </a:extLst>
            </p:cNvPr>
            <p:cNvSpPr txBox="1"/>
            <p:nvPr/>
          </p:nvSpPr>
          <p:spPr>
            <a:xfrm>
              <a:off x="3894351" y="2166355"/>
              <a:ext cx="3453270" cy="1799846"/>
            </a:xfrm>
            <a:prstGeom prst="rect">
              <a:avLst/>
            </a:prstGeom>
          </p:spPr>
          <p:txBody>
            <a:bodyPr vert="horz" wrap="square" lIns="0" tIns="25400" rIns="0" bIns="0" rtlCol="0">
              <a:spAutoFit/>
            </a:bodyPr>
            <a:lstStyle/>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lang="en-GB" sz="1300" dirty="0">
                <a:solidFill>
                  <a:srgbClr val="140E3C"/>
                </a:solidFill>
                <a:latin typeface="Work Sans"/>
                <a:cs typeface="Work Sans"/>
              </a:endParaRPr>
            </a:p>
            <a:p>
              <a:pPr marL="12700" marR="5080" algn="just">
                <a:lnSpc>
                  <a:spcPts val="1500"/>
                </a:lnSpc>
                <a:spcBef>
                  <a:spcPts val="200"/>
                </a:spcBef>
              </a:pPr>
              <a:endParaRPr sz="1300" dirty="0">
                <a:latin typeface="Work Sans"/>
                <a:cs typeface="Work Sans"/>
              </a:endParaRPr>
            </a:p>
          </p:txBody>
        </p:sp>
      </p:grpSp>
      <p:pic>
        <p:nvPicPr>
          <p:cNvPr id="2" name="Picture 1">
            <a:extLst>
              <a:ext uri="{FF2B5EF4-FFF2-40B4-BE49-F238E27FC236}">
                <a16:creationId xmlns:a16="http://schemas.microsoft.com/office/drawing/2014/main" id="{DECBBB02-C281-52D7-4509-31F576405805}"/>
              </a:ext>
            </a:extLst>
          </p:cNvPr>
          <p:cNvPicPr>
            <a:picLocks noChangeAspect="1"/>
          </p:cNvPicPr>
          <p:nvPr/>
        </p:nvPicPr>
        <p:blipFill>
          <a:blip r:embed="rId3"/>
          <a:stretch>
            <a:fillRect/>
          </a:stretch>
        </p:blipFill>
        <p:spPr>
          <a:xfrm>
            <a:off x="24785" y="78679"/>
            <a:ext cx="1393936" cy="1273277"/>
          </a:xfrm>
          <a:prstGeom prst="rect">
            <a:avLst/>
          </a:prstGeom>
        </p:spPr>
      </p:pic>
      <p:sp>
        <p:nvSpPr>
          <p:cNvPr id="11" name="TextBox 10">
            <a:extLst>
              <a:ext uri="{FF2B5EF4-FFF2-40B4-BE49-F238E27FC236}">
                <a16:creationId xmlns:a16="http://schemas.microsoft.com/office/drawing/2014/main" id="{F6C625F4-FAE7-0AB4-E10E-7591AB63A69C}"/>
              </a:ext>
            </a:extLst>
          </p:cNvPr>
          <p:cNvSpPr txBox="1"/>
          <p:nvPr/>
        </p:nvSpPr>
        <p:spPr>
          <a:xfrm>
            <a:off x="322065" y="2307034"/>
            <a:ext cx="6912367" cy="1754326"/>
          </a:xfrm>
          <a:prstGeom prst="rect">
            <a:avLst/>
          </a:prstGeom>
          <a:noFill/>
        </p:spPr>
        <p:txBody>
          <a:bodyPr wrap="square">
            <a:spAutoFit/>
          </a:bodyPr>
          <a:lstStyle/>
          <a:p>
            <a:r>
              <a:rPr lang="en-GB" dirty="0"/>
              <a:t>At Crookhey Hall, we believe our Social, Moral, Spiritual and Cultural (SMSC)  journey is impactful as it helps pupils develop into well-rounded, thoughtful, and responsible individuals. It encourages them to understand themselves, respect others, make positive choices, appreciate different cultures and beliefs, and contribute to their community with kindness and confidence.</a:t>
            </a:r>
          </a:p>
        </p:txBody>
      </p:sp>
      <p:sp>
        <p:nvSpPr>
          <p:cNvPr id="14" name="TextBox 13">
            <a:extLst>
              <a:ext uri="{FF2B5EF4-FFF2-40B4-BE49-F238E27FC236}">
                <a16:creationId xmlns:a16="http://schemas.microsoft.com/office/drawing/2014/main" id="{4CC7886C-2C71-3B40-8E19-53A5CAA467E8}"/>
              </a:ext>
            </a:extLst>
          </p:cNvPr>
          <p:cNvSpPr txBox="1"/>
          <p:nvPr/>
        </p:nvSpPr>
        <p:spPr>
          <a:xfrm>
            <a:off x="322065" y="8613205"/>
            <a:ext cx="3221235" cy="369332"/>
          </a:xfrm>
          <a:prstGeom prst="rect">
            <a:avLst/>
          </a:prstGeom>
          <a:noFill/>
        </p:spPr>
        <p:txBody>
          <a:bodyPr wrap="square">
            <a:spAutoFit/>
          </a:bodyPr>
          <a:lstStyle/>
          <a:p>
            <a:r>
              <a:rPr lang="en-GB" b="1" dirty="0"/>
              <a:t>Remembrance and Kindness</a:t>
            </a:r>
          </a:p>
        </p:txBody>
      </p:sp>
      <p:sp>
        <p:nvSpPr>
          <p:cNvPr id="17" name="TextBox 16">
            <a:extLst>
              <a:ext uri="{FF2B5EF4-FFF2-40B4-BE49-F238E27FC236}">
                <a16:creationId xmlns:a16="http://schemas.microsoft.com/office/drawing/2014/main" id="{2D4FF78C-04CB-37AB-1220-95A6E8A29445}"/>
              </a:ext>
            </a:extLst>
          </p:cNvPr>
          <p:cNvSpPr txBox="1"/>
          <p:nvPr/>
        </p:nvSpPr>
        <p:spPr>
          <a:xfrm>
            <a:off x="4019552" y="8613205"/>
            <a:ext cx="3221235" cy="369332"/>
          </a:xfrm>
          <a:prstGeom prst="rect">
            <a:avLst/>
          </a:prstGeom>
          <a:noFill/>
        </p:spPr>
        <p:txBody>
          <a:bodyPr wrap="square">
            <a:spAutoFit/>
          </a:bodyPr>
          <a:lstStyle/>
          <a:p>
            <a:r>
              <a:rPr lang="en-GB" b="1" dirty="0"/>
              <a:t>Celebration and Togetherness</a:t>
            </a:r>
          </a:p>
        </p:txBody>
      </p:sp>
      <p:sp>
        <p:nvSpPr>
          <p:cNvPr id="19" name="TextBox 18">
            <a:extLst>
              <a:ext uri="{FF2B5EF4-FFF2-40B4-BE49-F238E27FC236}">
                <a16:creationId xmlns:a16="http://schemas.microsoft.com/office/drawing/2014/main" id="{ED506663-7984-EF7F-67E4-85AC2CF35B65}"/>
              </a:ext>
            </a:extLst>
          </p:cNvPr>
          <p:cNvSpPr txBox="1"/>
          <p:nvPr/>
        </p:nvSpPr>
        <p:spPr>
          <a:xfrm>
            <a:off x="491230" y="8042434"/>
            <a:ext cx="6574035" cy="369332"/>
          </a:xfrm>
          <a:prstGeom prst="rect">
            <a:avLst/>
          </a:prstGeom>
          <a:noFill/>
        </p:spPr>
        <p:txBody>
          <a:bodyPr wrap="square">
            <a:spAutoFit/>
          </a:bodyPr>
          <a:lstStyle/>
          <a:p>
            <a:pPr algn="ctr"/>
            <a:r>
              <a:rPr lang="en-GB" b="1" dirty="0"/>
              <a:t>Our Themes this term:</a:t>
            </a:r>
          </a:p>
        </p:txBody>
      </p:sp>
      <p:sp>
        <p:nvSpPr>
          <p:cNvPr id="21" name="TextBox 20">
            <a:extLst>
              <a:ext uri="{FF2B5EF4-FFF2-40B4-BE49-F238E27FC236}">
                <a16:creationId xmlns:a16="http://schemas.microsoft.com/office/drawing/2014/main" id="{7B7915E1-F145-E7F7-2973-758EA6F13C3D}"/>
              </a:ext>
            </a:extLst>
          </p:cNvPr>
          <p:cNvSpPr txBox="1"/>
          <p:nvPr/>
        </p:nvSpPr>
        <p:spPr>
          <a:xfrm>
            <a:off x="328415" y="9142296"/>
            <a:ext cx="3221235" cy="1200329"/>
          </a:xfrm>
          <a:prstGeom prst="rect">
            <a:avLst/>
          </a:prstGeom>
          <a:noFill/>
        </p:spPr>
        <p:txBody>
          <a:bodyPr wrap="square">
            <a:spAutoFit/>
          </a:bodyPr>
          <a:lstStyle/>
          <a:p>
            <a:r>
              <a:rPr lang="en-GB" dirty="0"/>
              <a:t>Remembrance Day (Nov 11)</a:t>
            </a:r>
          </a:p>
          <a:p>
            <a:r>
              <a:rPr lang="en-GB" dirty="0"/>
              <a:t>Anti-Bullying Week (Nov 11-15)</a:t>
            </a:r>
          </a:p>
          <a:p>
            <a:r>
              <a:rPr lang="en-GB" dirty="0"/>
              <a:t>Inter Faith Week (Nov 24-29)</a:t>
            </a:r>
          </a:p>
          <a:p>
            <a:r>
              <a:rPr lang="en-GB" dirty="0"/>
              <a:t> </a:t>
            </a:r>
          </a:p>
        </p:txBody>
      </p:sp>
      <p:sp>
        <p:nvSpPr>
          <p:cNvPr id="22" name="TextBox 21">
            <a:extLst>
              <a:ext uri="{FF2B5EF4-FFF2-40B4-BE49-F238E27FC236}">
                <a16:creationId xmlns:a16="http://schemas.microsoft.com/office/drawing/2014/main" id="{812CB366-D25D-7723-EDAA-4B03A68E547E}"/>
              </a:ext>
            </a:extLst>
          </p:cNvPr>
          <p:cNvSpPr txBox="1"/>
          <p:nvPr/>
        </p:nvSpPr>
        <p:spPr>
          <a:xfrm>
            <a:off x="3996432" y="9142296"/>
            <a:ext cx="3221235" cy="923330"/>
          </a:xfrm>
          <a:prstGeom prst="rect">
            <a:avLst/>
          </a:prstGeom>
          <a:noFill/>
        </p:spPr>
        <p:txBody>
          <a:bodyPr wrap="square">
            <a:spAutoFit/>
          </a:bodyPr>
          <a:lstStyle/>
          <a:p>
            <a:r>
              <a:rPr lang="en-GB" dirty="0"/>
              <a:t>Christmas Jumper Day (Dec 11)</a:t>
            </a:r>
          </a:p>
          <a:p>
            <a:r>
              <a:rPr lang="en-GB" dirty="0"/>
              <a:t>Christmas Lunch (Dec 15- 16)</a:t>
            </a:r>
          </a:p>
          <a:p>
            <a:r>
              <a:rPr lang="en-GB" dirty="0"/>
              <a:t>Christmas Fair (Dec 18)</a:t>
            </a:r>
          </a:p>
        </p:txBody>
      </p:sp>
      <p:pic>
        <p:nvPicPr>
          <p:cNvPr id="25" name="Picture 24">
            <a:extLst>
              <a:ext uri="{FF2B5EF4-FFF2-40B4-BE49-F238E27FC236}">
                <a16:creationId xmlns:a16="http://schemas.microsoft.com/office/drawing/2014/main" id="{60F9BA19-B054-B065-E825-B44D21D9B784}"/>
              </a:ext>
            </a:extLst>
          </p:cNvPr>
          <p:cNvPicPr>
            <a:picLocks noChangeAspect="1"/>
          </p:cNvPicPr>
          <p:nvPr/>
        </p:nvPicPr>
        <p:blipFill>
          <a:blip r:embed="rId4"/>
          <a:stretch>
            <a:fillRect/>
          </a:stretch>
        </p:blipFill>
        <p:spPr>
          <a:xfrm>
            <a:off x="4476040" y="4098102"/>
            <a:ext cx="2589225" cy="3709105"/>
          </a:xfrm>
          <a:prstGeom prst="rect">
            <a:avLst/>
          </a:prstGeom>
          <a:ln>
            <a:noFill/>
          </a:ln>
          <a:effectLst>
            <a:outerShdw blurRad="190500" algn="tl" rotWithShape="0">
              <a:srgbClr val="000000">
                <a:alpha val="70000"/>
              </a:srgbClr>
            </a:outerShdw>
          </a:effectLst>
        </p:spPr>
      </p:pic>
      <p:pic>
        <p:nvPicPr>
          <p:cNvPr id="27" name="Picture 26">
            <a:extLst>
              <a:ext uri="{FF2B5EF4-FFF2-40B4-BE49-F238E27FC236}">
                <a16:creationId xmlns:a16="http://schemas.microsoft.com/office/drawing/2014/main" id="{7E3908A4-FF9B-E749-8140-CC4D157E1EC7}"/>
              </a:ext>
            </a:extLst>
          </p:cNvPr>
          <p:cNvPicPr>
            <a:picLocks noChangeAspect="1"/>
          </p:cNvPicPr>
          <p:nvPr/>
        </p:nvPicPr>
        <p:blipFill>
          <a:blip r:embed="rId5"/>
          <a:stretch>
            <a:fillRect/>
          </a:stretch>
        </p:blipFill>
        <p:spPr>
          <a:xfrm>
            <a:off x="328415" y="4741412"/>
            <a:ext cx="3553690" cy="24832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68579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5F33EB6-20A5-B84A-1A5E-D396D1402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67734"/>
            <a:ext cx="7610411" cy="10756901"/>
          </a:xfrm>
          <a:prstGeom prst="rect">
            <a:avLst/>
          </a:prstGeom>
        </p:spPr>
      </p:pic>
      <p:pic>
        <p:nvPicPr>
          <p:cNvPr id="5" name="Picture 4">
            <a:extLst>
              <a:ext uri="{FF2B5EF4-FFF2-40B4-BE49-F238E27FC236}">
                <a16:creationId xmlns:a16="http://schemas.microsoft.com/office/drawing/2014/main" id="{8CF653CB-C71D-F4D3-A6D7-7226875C5336}"/>
              </a:ext>
            </a:extLst>
          </p:cNvPr>
          <p:cNvPicPr>
            <a:picLocks noChangeAspect="1"/>
          </p:cNvPicPr>
          <p:nvPr/>
        </p:nvPicPr>
        <p:blipFill>
          <a:blip r:embed="rId3"/>
          <a:stretch>
            <a:fillRect/>
          </a:stretch>
        </p:blipFill>
        <p:spPr>
          <a:xfrm>
            <a:off x="120650" y="241300"/>
            <a:ext cx="1393936" cy="1273277"/>
          </a:xfrm>
          <a:prstGeom prst="rect">
            <a:avLst/>
          </a:prstGeom>
        </p:spPr>
      </p:pic>
    </p:spTree>
    <p:extLst>
      <p:ext uri="{BB962C8B-B14F-4D97-AF65-F5344CB8AC3E}">
        <p14:creationId xmlns:p14="http://schemas.microsoft.com/office/powerpoint/2010/main" val="84185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4999</TotalTime>
  <Words>667</Words>
  <Application>Microsoft Office PowerPoint</Application>
  <PresentationFormat>Custom</PresentationFormat>
  <Paragraphs>51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Calibri</vt:lpstr>
      <vt:lpstr>Wingdings</vt:lpstr>
      <vt:lpstr>Work Sans</vt:lpstr>
      <vt:lpstr>Work Sans Bold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Blore (Crookhey Hall School)</dc:creator>
  <cp:lastModifiedBy>Katie Roskell (Crookhey Hall School)</cp:lastModifiedBy>
  <cp:revision>27</cp:revision>
  <dcterms:created xsi:type="dcterms:W3CDTF">2022-08-22T09:11:23Z</dcterms:created>
  <dcterms:modified xsi:type="dcterms:W3CDTF">2025-12-04T20:52:20Z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2022-08-22T00:00:00Z</vt:filetime>
  </property>
  <property fmtid="{D5CDD505-2E9C-101B-9397-08002B2CF9AE}" pid="3" name="Creator">
    <vt:lpwstr>Adobe InDesign 17.3 (Macintosh)</vt:lpwstr>
  </property>
  <property fmtid="{D5CDD505-2E9C-101B-9397-08002B2CF9AE}" pid="4" name="LastSaved">
    <vt:filetime>2022-08-22T00:00:00Z</vt:filetime>
  </property>
</Properties>
</file>